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Raleway"/>
      <p:regular r:id="rId15"/>
      <p:bold r:id="rId16"/>
      <p:italic r:id="rId17"/>
      <p:boldItalic r:id="rId18"/>
    </p:embeddedFont>
    <p:embeddedFont>
      <p:font typeface="Lato"/>
      <p:regular r:id="rId19"/>
      <p:bold r:id="rId20"/>
      <p:italic r:id="rId21"/>
      <p:boldItalic r:id="rId22"/>
    </p:embeddedFont>
    <p:embeddedFont>
      <p:font typeface="Lato Black"/>
      <p:bold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bold.fntdata"/><Relationship Id="rId11" Type="http://schemas.openxmlformats.org/officeDocument/2006/relationships/slide" Target="slides/slide6.xml"/><Relationship Id="rId22" Type="http://schemas.openxmlformats.org/officeDocument/2006/relationships/font" Target="fonts/Lato-boldItalic.fntdata"/><Relationship Id="rId10" Type="http://schemas.openxmlformats.org/officeDocument/2006/relationships/slide" Target="slides/slide5.xml"/><Relationship Id="rId21" Type="http://schemas.openxmlformats.org/officeDocument/2006/relationships/font" Target="fonts/Lato-italic.fntdata"/><Relationship Id="rId13" Type="http://schemas.openxmlformats.org/officeDocument/2006/relationships/slide" Target="slides/slide8.xml"/><Relationship Id="rId24" Type="http://schemas.openxmlformats.org/officeDocument/2006/relationships/font" Target="fonts/LatoBlack-boldItalic.fntdata"/><Relationship Id="rId12" Type="http://schemas.openxmlformats.org/officeDocument/2006/relationships/slide" Target="slides/slide7.xml"/><Relationship Id="rId23" Type="http://schemas.openxmlformats.org/officeDocument/2006/relationships/font" Target="fonts/LatoBlack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aleway-regular.fntdata"/><Relationship Id="rId14" Type="http://schemas.openxmlformats.org/officeDocument/2006/relationships/slide" Target="slides/slide9.xml"/><Relationship Id="rId17" Type="http://schemas.openxmlformats.org/officeDocument/2006/relationships/font" Target="fonts/Raleway-italic.fntdata"/><Relationship Id="rId16" Type="http://schemas.openxmlformats.org/officeDocument/2006/relationships/font" Target="fonts/Raleway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Lato-regular.fntdata"/><Relationship Id="rId6" Type="http://schemas.openxmlformats.org/officeDocument/2006/relationships/slide" Target="slides/slide1.xml"/><Relationship Id="rId18" Type="http://schemas.openxmlformats.org/officeDocument/2006/relationships/font" Target="fonts/Raleway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442e0417f0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442e0417f0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443bec8b69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443bec8b69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b6cdcb8be_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5b6cdcb8be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b6cdcb8be_0_3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5b6cdcb8be_0_3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5b6cdcb8be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5b6cdcb8be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b1f2c4221f_0_48:notes"/>
          <p:cNvSpPr txBox="1"/>
          <p:nvPr>
            <p:ph idx="1" type="body"/>
          </p:nvPr>
        </p:nvSpPr>
        <p:spPr>
          <a:xfrm>
            <a:off x="2286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b1f2c4221f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b1f2c4221f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5b6cdcb8be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5b6cdcb8be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enerated Slide 1_1_1_TITLEANDBULLETS_H">
  <p:cSld name="TITLE_AND_BODY_2_1_1_1_1_1_1_1_1_1_1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/>
          <p:nvPr>
            <p:ph idx="2" type="pic"/>
          </p:nvPr>
        </p:nvSpPr>
        <p:spPr>
          <a:xfrm>
            <a:off x="5545938" y="1519300"/>
            <a:ext cx="3090600" cy="3090600"/>
          </a:xfrm>
          <a:prstGeom prst="rect">
            <a:avLst/>
          </a:prstGeom>
          <a:noFill/>
          <a:ln>
            <a:noFill/>
          </a:ln>
        </p:spPr>
      </p:sp>
      <p:sp>
        <p:nvSpPr>
          <p:cNvPr id="84" name="Google Shape;84;p13"/>
          <p:cNvSpPr txBox="1"/>
          <p:nvPr>
            <p:ph type="title"/>
          </p:nvPr>
        </p:nvSpPr>
        <p:spPr>
          <a:xfrm>
            <a:off x="507450" y="331400"/>
            <a:ext cx="8129100" cy="796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5" name="Google Shape;85;p13"/>
          <p:cNvSpPr txBox="1"/>
          <p:nvPr>
            <p:ph idx="1" type="body"/>
          </p:nvPr>
        </p:nvSpPr>
        <p:spPr>
          <a:xfrm>
            <a:off x="507456" y="1519301"/>
            <a:ext cx="4782300" cy="309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L’intelligence </a:t>
            </a:r>
            <a:br>
              <a:rPr lang="fr"/>
            </a:br>
            <a:r>
              <a:rPr lang="fr"/>
              <a:t>Artificielle</a:t>
            </a:r>
            <a:endParaRPr/>
          </a:p>
        </p:txBody>
      </p:sp>
      <p:pic>
        <p:nvPicPr>
          <p:cNvPr id="91" name="Google Shape;91;p14" title="image-removebg-preview (11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8525" y="3067500"/>
            <a:ext cx="2076000" cy="207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23375" y="991500"/>
            <a:ext cx="3243753" cy="207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 title="image-removebg-preview (12)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12400" y="2433575"/>
            <a:ext cx="2335325" cy="233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fr">
                <a:latin typeface="Lato Black"/>
                <a:ea typeface="Lato Black"/>
                <a:cs typeface="Lato Black"/>
                <a:sym typeface="Lato Black"/>
              </a:rPr>
              <a:t>Définir</a:t>
            </a:r>
            <a:endParaRPr b="0"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99" name="Google Shape;99;p15"/>
          <p:cNvSpPr txBox="1"/>
          <p:nvPr>
            <p:ph idx="1" type="body"/>
          </p:nvPr>
        </p:nvSpPr>
        <p:spPr>
          <a:xfrm>
            <a:off x="729450" y="2078875"/>
            <a:ext cx="7688700" cy="150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2"/>
                </a:solidFill>
                <a:highlight>
                  <a:schemeClr val="lt1"/>
                </a:highlight>
              </a:rPr>
              <a:t>Ensemble des théories et des techniques développant des programmes informatiques complexes capables de simuler certains traits de l'intelligence humaine (raisonnement, apprentissage…).</a:t>
            </a:r>
            <a:endParaRPr sz="1200">
              <a:solidFill>
                <a:schemeClr val="dk2"/>
              </a:solidFill>
              <a:highlight>
                <a:schemeClr val="lt1"/>
              </a:highlight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fr">
                <a:latin typeface="Lato Black"/>
                <a:ea typeface="Lato Black"/>
                <a:cs typeface="Lato Black"/>
                <a:sym typeface="Lato Black"/>
              </a:rPr>
              <a:t>Qui suis-je ?</a:t>
            </a:r>
            <a:endParaRPr b="0"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05" name="Google Shape;105;p16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3000">
                <a:solidFill>
                  <a:srgbClr val="000000"/>
                </a:solidFill>
              </a:rPr>
              <a:t>🤖</a:t>
            </a:r>
            <a:r>
              <a:rPr lang="fr" sz="1100">
                <a:solidFill>
                  <a:srgbClr val="000000"/>
                </a:solidFill>
              </a:rPr>
              <a:t> Un outil sans conscience qui ne fait que “comprendre” et “prédire”.</a:t>
            </a:r>
            <a:br>
              <a:rPr lang="fr" sz="1100">
                <a:solidFill>
                  <a:srgbClr val="000000"/>
                </a:solidFill>
              </a:rPr>
            </a:br>
            <a:endParaRPr sz="11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fr" sz="3000">
                <a:solidFill>
                  <a:srgbClr val="000000"/>
                </a:solidFill>
              </a:rPr>
              <a:t>💬</a:t>
            </a:r>
            <a:r>
              <a:rPr lang="fr" sz="1100">
                <a:solidFill>
                  <a:srgbClr val="000000"/>
                </a:solidFill>
              </a:rPr>
              <a:t>  Un outil de discussion, création, et apprentissage.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fr">
                <a:latin typeface="Lato Black"/>
                <a:ea typeface="Lato Black"/>
                <a:cs typeface="Lato Black"/>
                <a:sym typeface="Lato Black"/>
              </a:rPr>
              <a:t>Protection des données </a:t>
            </a:r>
            <a:r>
              <a:rPr b="0" lang="fr">
                <a:latin typeface="Lato Black"/>
                <a:ea typeface="Lato Black"/>
                <a:cs typeface="Lato Black"/>
                <a:sym typeface="Lato Black"/>
              </a:rPr>
              <a:t>personnelles</a:t>
            </a:r>
            <a:endParaRPr b="0"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11" name="Google Shape;111;p17"/>
          <p:cNvSpPr txBox="1"/>
          <p:nvPr/>
        </p:nvSpPr>
        <p:spPr>
          <a:xfrm>
            <a:off x="729450" y="2015175"/>
            <a:ext cx="6824100" cy="26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fr" sz="1100"/>
              <a:t>❗ Ce qu’il faut savoir :</a:t>
            </a:r>
            <a:br>
              <a:rPr b="1" lang="fr" sz="1100"/>
            </a:br>
            <a:endParaRPr b="1" sz="1100"/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Char char="●"/>
            </a:pPr>
            <a:r>
              <a:rPr lang="fr" sz="1100"/>
              <a:t>Quand on utilise une intelligence artificielle, </a:t>
            </a:r>
            <a:r>
              <a:rPr b="1" lang="fr" sz="1100"/>
              <a:t>certaines entreprises peuvent enregistrer ce que vous tapez</a:t>
            </a:r>
            <a:r>
              <a:rPr lang="fr" sz="1100"/>
              <a:t>.</a:t>
            </a:r>
            <a:br>
              <a:rPr lang="fr" sz="1100"/>
            </a:br>
            <a:endParaRPr sz="1100"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fr" sz="1100"/>
              <a:t>Ces informations peuvent parfois être utilisées </a:t>
            </a:r>
            <a:r>
              <a:rPr b="1" lang="fr" sz="1100"/>
              <a:t>pour améliorer leurs services</a:t>
            </a:r>
            <a:r>
              <a:rPr lang="fr" sz="1100"/>
              <a:t>, mais aussi pour </a:t>
            </a:r>
            <a:r>
              <a:rPr b="1" lang="fr" sz="1100"/>
              <a:t>des raisons commerciales</a:t>
            </a:r>
            <a:r>
              <a:rPr lang="fr" sz="1100"/>
              <a:t>.</a:t>
            </a:r>
            <a:br>
              <a:rPr lang="fr" sz="1100"/>
            </a:br>
            <a:endParaRPr sz="1100"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1" lang="fr" sz="1100"/>
              <a:t>Vos données peuvent être revendues à des partenaires publicitaires</a:t>
            </a:r>
            <a:r>
              <a:rPr lang="fr" sz="1100"/>
              <a:t>, surtout sur des outils gratuits ou mal encadrés.</a:t>
            </a:r>
            <a:endParaRPr sz="11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/>
          <p:nvPr>
            <p:ph idx="2" type="body"/>
          </p:nvPr>
        </p:nvSpPr>
        <p:spPr>
          <a:xfrm>
            <a:off x="253775" y="1397600"/>
            <a:ext cx="3787200" cy="374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b="1" lang="fr" sz="117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✅ Ce qu’il faut faire :</a:t>
            </a:r>
            <a:endParaRPr b="1" sz="117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fr" sz="117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 jamais donner d’informations personnelles</a:t>
            </a:r>
            <a:r>
              <a:rPr lang="fr" sz="117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(nom, numéro de sécurité sociale, coordonnées bancaires, etc.).</a:t>
            </a:r>
            <a:br>
              <a:rPr lang="fr" sz="117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fr" sz="117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17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" sz="117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Éviter de parler de sa santé, de ses proches, de ses mots de passe.</a:t>
            </a:r>
            <a:br>
              <a:rPr lang="fr" sz="117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fr" sz="117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17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" sz="117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Lire les </a:t>
            </a:r>
            <a:r>
              <a:rPr b="1" lang="fr" sz="117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conditions d’utilisation</a:t>
            </a:r>
            <a:r>
              <a:rPr lang="fr" sz="117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si possible, ou demander de l’aide pour les comprendre.</a:t>
            </a:r>
            <a:br>
              <a:rPr lang="fr" sz="117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fr" sz="117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17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fr" sz="117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Toujours garder en tête</a:t>
            </a:r>
            <a:r>
              <a:rPr lang="fr" sz="117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: une IA ne garde pas de secret.</a:t>
            </a:r>
            <a:endParaRPr sz="1225"/>
          </a:p>
        </p:txBody>
      </p:sp>
      <p:sp>
        <p:nvSpPr>
          <p:cNvPr id="117" name="Google Shape;117;p18"/>
          <p:cNvSpPr txBox="1"/>
          <p:nvPr/>
        </p:nvSpPr>
        <p:spPr>
          <a:xfrm>
            <a:off x="4457900" y="1582700"/>
            <a:ext cx="4622700" cy="337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75"/>
              <a:buFont typeface="Arial"/>
              <a:buNone/>
            </a:pPr>
            <a:r>
              <a:rPr b="1" lang="fr" sz="1175"/>
              <a:t>                                                </a:t>
            </a:r>
            <a:r>
              <a:rPr b="1" lang="fr" sz="1175"/>
              <a:t>Exemple :</a:t>
            </a:r>
            <a:endParaRPr b="1" sz="1175"/>
          </a:p>
          <a:p>
            <a:pPr indent="0" lvl="0" marL="0" marR="381000" rtl="0" algn="ctr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" sz="1175"/>
              <a:t>“Je voudrais que tu m’aides à gérer mon compte bancaire“</a:t>
            </a:r>
            <a:br>
              <a:rPr lang="fr" sz="1175"/>
            </a:br>
            <a:br>
              <a:rPr lang="fr" sz="1175"/>
            </a:br>
            <a:r>
              <a:rPr lang="fr" sz="1175"/>
              <a:t>   </a:t>
            </a:r>
            <a:r>
              <a:rPr b="1" lang="fr" sz="1275"/>
              <a:t>Mauvaise idée</a:t>
            </a:r>
            <a:r>
              <a:rPr lang="fr" sz="1175"/>
              <a:t> ❌</a:t>
            </a:r>
            <a:endParaRPr sz="1175"/>
          </a:p>
          <a:p>
            <a:pPr indent="0" lvl="0" marL="0" marR="381000" rtl="0" algn="ctr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75"/>
              <a:buFont typeface="Arial"/>
              <a:buNone/>
            </a:pPr>
            <a:r>
              <a:t/>
            </a:r>
            <a:endParaRPr sz="1175"/>
          </a:p>
          <a:p>
            <a:pPr indent="0" lvl="0" marL="0" marR="381000" rtl="0" algn="ctr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" sz="1175"/>
              <a:t>“Explique-moi ce qu’est un taux d’intérêt ?”</a:t>
            </a:r>
            <a:endParaRPr sz="1175"/>
          </a:p>
          <a:p>
            <a:pPr indent="0" lvl="0" marL="0" marR="381000" rtl="0" algn="ctr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fr" sz="1275"/>
              <a:t>Bonne idée</a:t>
            </a:r>
            <a:r>
              <a:rPr lang="fr" sz="1175"/>
              <a:t> ✅</a:t>
            </a:r>
            <a:endParaRPr sz="1175"/>
          </a:p>
          <a:p>
            <a:pPr indent="0" lvl="0" marL="0" marR="381000" rtl="0" algn="ctr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75"/>
              <a:buFont typeface="Arial"/>
              <a:buNone/>
            </a:pPr>
            <a:r>
              <a:t/>
            </a:r>
            <a:endParaRPr sz="1175"/>
          </a:p>
          <a:p>
            <a:pPr indent="0" lvl="0" marL="0" marR="381000" rtl="0" algn="ctr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75"/>
              <a:buFont typeface="Arial"/>
              <a:buNone/>
            </a:pPr>
            <a:r>
              <a:rPr b="1" lang="fr" sz="1000"/>
              <a:t>Astuce :</a:t>
            </a:r>
            <a:endParaRPr b="1" sz="1000"/>
          </a:p>
          <a:p>
            <a:pPr indent="0" lvl="0" marL="0" marR="381000" rtl="0" algn="ctr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75"/>
              <a:buFont typeface="Arial"/>
              <a:buNone/>
            </a:pPr>
            <a:r>
              <a:rPr lang="fr" sz="1000"/>
              <a:t>Utiliser </a:t>
            </a:r>
            <a:r>
              <a:rPr b="1" lang="fr" sz="1000"/>
              <a:t>des outils reconnus</a:t>
            </a:r>
            <a:r>
              <a:rPr lang="fr" sz="1000"/>
              <a:t>, comme ceux proposés par l’État ou des entreprises respectueuses de la vie privée .</a:t>
            </a:r>
            <a:endParaRPr sz="1000"/>
          </a:p>
          <a:p>
            <a:pPr indent="0" lvl="0" marL="0" rtl="0" algn="ctr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/>
          <p:nvPr>
            <p:ph type="title"/>
          </p:nvPr>
        </p:nvSpPr>
        <p:spPr>
          <a:xfrm>
            <a:off x="754825" y="13059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b="0" lang="fr">
                <a:latin typeface="Lato Black"/>
                <a:ea typeface="Lato Black"/>
                <a:cs typeface="Lato Black"/>
                <a:sym typeface="Lato Black"/>
              </a:rPr>
              <a:t>Que peut-on me demander ?</a:t>
            </a:r>
            <a:endParaRPr b="0"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23" name="Google Shape;123;p19"/>
          <p:cNvSpPr txBox="1"/>
          <p:nvPr>
            <p:ph idx="1" type="body"/>
          </p:nvPr>
        </p:nvSpPr>
        <p:spPr>
          <a:xfrm>
            <a:off x="729450" y="2078875"/>
            <a:ext cx="7688700" cy="282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fr">
                <a:solidFill>
                  <a:srgbClr val="000000"/>
                </a:solidFill>
              </a:rPr>
              <a:t>  	Écrire une lettre</a:t>
            </a:r>
            <a:br>
              <a:rPr lang="fr">
                <a:solidFill>
                  <a:srgbClr val="000000"/>
                </a:solidFill>
              </a:rPr>
            </a:br>
            <a:br>
              <a:rPr lang="fr">
                <a:solidFill>
                  <a:srgbClr val="000000"/>
                </a:solidFill>
              </a:rPr>
            </a:br>
            <a:r>
              <a:rPr lang="fr">
                <a:solidFill>
                  <a:srgbClr val="000000"/>
                </a:solidFill>
              </a:rPr>
              <a:t>  	Trouver une recette</a:t>
            </a:r>
            <a:br>
              <a:rPr lang="fr">
                <a:solidFill>
                  <a:srgbClr val="000000"/>
                </a:solidFill>
              </a:rPr>
            </a:br>
            <a:br>
              <a:rPr lang="fr">
                <a:solidFill>
                  <a:srgbClr val="000000"/>
                </a:solidFill>
              </a:rPr>
            </a:br>
            <a:r>
              <a:rPr lang="fr">
                <a:solidFill>
                  <a:srgbClr val="000000"/>
                </a:solidFill>
              </a:rPr>
              <a:t>  	Expliquer un mot</a:t>
            </a:r>
            <a:br>
              <a:rPr lang="fr">
                <a:solidFill>
                  <a:srgbClr val="000000"/>
                </a:solidFill>
              </a:rPr>
            </a:br>
            <a:br>
              <a:rPr lang="fr">
                <a:solidFill>
                  <a:srgbClr val="000000"/>
                </a:solidFill>
              </a:rPr>
            </a:br>
            <a:r>
              <a:rPr lang="fr">
                <a:solidFill>
                  <a:srgbClr val="000000"/>
                </a:solidFill>
              </a:rPr>
              <a:t>	Organiser un voyage</a:t>
            </a:r>
            <a:br>
              <a:rPr lang="fr">
                <a:solidFill>
                  <a:srgbClr val="000000"/>
                </a:solidFill>
              </a:rPr>
            </a:br>
            <a:br>
              <a:rPr lang="fr">
                <a:solidFill>
                  <a:srgbClr val="000000"/>
                </a:solidFill>
              </a:rPr>
            </a:br>
            <a:r>
              <a:rPr lang="fr">
                <a:solidFill>
                  <a:srgbClr val="000000"/>
                </a:solidFill>
              </a:rPr>
              <a:t>  	Actualité</a:t>
            </a:r>
            <a:br>
              <a:rPr lang="fr">
                <a:solidFill>
                  <a:srgbClr val="000000"/>
                </a:solidFill>
              </a:rPr>
            </a:br>
            <a:br>
              <a:rPr lang="fr">
                <a:solidFill>
                  <a:srgbClr val="000000"/>
                </a:solidFill>
              </a:rPr>
            </a:br>
            <a:r>
              <a:rPr lang="fr">
                <a:solidFill>
                  <a:srgbClr val="000000"/>
                </a:solidFill>
              </a:rPr>
              <a:t>  	Inventer une histoire </a:t>
            </a:r>
            <a:endParaRPr/>
          </a:p>
        </p:txBody>
      </p:sp>
      <p:sp>
        <p:nvSpPr>
          <p:cNvPr id="124" name="Google Shape;124;p19"/>
          <p:cNvSpPr txBox="1"/>
          <p:nvPr/>
        </p:nvSpPr>
        <p:spPr>
          <a:xfrm>
            <a:off x="888100" y="1879225"/>
            <a:ext cx="5772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fr" sz="5100"/>
              <a:t>📝</a:t>
            </a:r>
            <a:endParaRPr sz="4500"/>
          </a:p>
        </p:txBody>
      </p:sp>
      <p:sp>
        <p:nvSpPr>
          <p:cNvPr id="125" name="Google Shape;125;p19"/>
          <p:cNvSpPr txBox="1"/>
          <p:nvPr/>
        </p:nvSpPr>
        <p:spPr>
          <a:xfrm>
            <a:off x="228500" y="2848825"/>
            <a:ext cx="392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fr" sz="5100"/>
              <a:t>🍲</a:t>
            </a:r>
            <a:endParaRPr sz="5100"/>
          </a:p>
        </p:txBody>
      </p:sp>
      <p:sp>
        <p:nvSpPr>
          <p:cNvPr id="126" name="Google Shape;126;p19"/>
          <p:cNvSpPr txBox="1"/>
          <p:nvPr/>
        </p:nvSpPr>
        <p:spPr>
          <a:xfrm>
            <a:off x="6621425" y="2752675"/>
            <a:ext cx="7095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fr" sz="5100"/>
              <a:t>📘</a:t>
            </a:r>
            <a:endParaRPr sz="5100"/>
          </a:p>
        </p:txBody>
      </p:sp>
      <p:sp>
        <p:nvSpPr>
          <p:cNvPr id="127" name="Google Shape;127;p19"/>
          <p:cNvSpPr txBox="1"/>
          <p:nvPr/>
        </p:nvSpPr>
        <p:spPr>
          <a:xfrm>
            <a:off x="7705925" y="944375"/>
            <a:ext cx="4686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fr" sz="5100"/>
              <a:t>🧳</a:t>
            </a:r>
            <a:endParaRPr sz="5100"/>
          </a:p>
        </p:txBody>
      </p:sp>
      <p:sp>
        <p:nvSpPr>
          <p:cNvPr id="128" name="Google Shape;128;p19"/>
          <p:cNvSpPr txBox="1"/>
          <p:nvPr/>
        </p:nvSpPr>
        <p:spPr>
          <a:xfrm>
            <a:off x="1661850" y="3539125"/>
            <a:ext cx="7095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fr" sz="5100"/>
              <a:t>📰</a:t>
            </a:r>
            <a:endParaRPr sz="5100"/>
          </a:p>
        </p:txBody>
      </p:sp>
      <p:sp>
        <p:nvSpPr>
          <p:cNvPr id="129" name="Google Shape;129;p19"/>
          <p:cNvSpPr txBox="1"/>
          <p:nvPr/>
        </p:nvSpPr>
        <p:spPr>
          <a:xfrm>
            <a:off x="8270375" y="4027450"/>
            <a:ext cx="4686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fr" sz="5100"/>
              <a:t>📖</a:t>
            </a:r>
            <a:endParaRPr sz="51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/>
          <p:nvPr>
            <p:ph type="title"/>
          </p:nvPr>
        </p:nvSpPr>
        <p:spPr>
          <a:xfrm>
            <a:off x="507450" y="331400"/>
            <a:ext cx="8129100" cy="796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Impact environnemental de l'IA</a:t>
            </a:r>
            <a:endParaRPr/>
          </a:p>
        </p:txBody>
      </p:sp>
      <p:sp>
        <p:nvSpPr>
          <p:cNvPr id="134" name="Google Shape;134;p20"/>
          <p:cNvSpPr txBox="1"/>
          <p:nvPr>
            <p:ph idx="1" type="body"/>
          </p:nvPr>
        </p:nvSpPr>
        <p:spPr>
          <a:xfrm>
            <a:off x="507450" y="1519300"/>
            <a:ext cx="4782300" cy="213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fr"/>
              <a:t>Chaque requête consomme de l'énergie électrique importante.</a:t>
            </a:r>
            <a:br>
              <a:rPr lang="fr"/>
            </a:b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fr"/>
              <a:t>Les serveurs fonctionnent en permanence.</a:t>
            </a:r>
            <a:br>
              <a:rPr lang="fr"/>
            </a:b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fr"/>
              <a:t>L'entraînement de l’IA nécessite beaucoup de ressources.</a:t>
            </a:r>
            <a:br>
              <a:rPr lang="fr"/>
            </a:b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fr"/>
              <a:t>Utiliser l'IA a un impact significatif sur l'environnement.</a:t>
            </a:r>
            <a:endParaRPr/>
          </a:p>
        </p:txBody>
      </p:sp>
      <p:pic>
        <p:nvPicPr>
          <p:cNvPr id="135" name="Google Shape;135;p2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0936" r="0" t="8600"/>
          <a:stretch/>
        </p:blipFill>
        <p:spPr>
          <a:xfrm>
            <a:off x="5621600" y="1175191"/>
            <a:ext cx="3346800" cy="3434700"/>
          </a:xfrm>
          <a:prstGeom prst="roundRect">
            <a:avLst>
              <a:gd fmla="val 16667" name="adj"/>
            </a:avLst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69712"/>
            <a:ext cx="9144000" cy="44737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odifie le fond en mettant une couleur beige clair uni, supprime les confettis " id="145" name="Google Shape;14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